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9" r:id="rId3"/>
    <p:sldId id="260" r:id="rId4"/>
    <p:sldId id="261" r:id="rId5"/>
    <p:sldId id="262" r:id="rId6"/>
    <p:sldId id="263" r:id="rId7"/>
    <p:sldId id="264" r:id="rId8"/>
    <p:sldId id="257" r:id="rId9"/>
    <p:sldId id="258" r:id="rId10"/>
    <p:sldId id="265" r:id="rId11"/>
    <p:sldId id="266" r:id="rId12"/>
    <p:sldId id="267" r:id="rId13"/>
    <p:sldId id="271" r:id="rId14"/>
    <p:sldId id="270"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3" d="100"/>
          <a:sy n="43" d="100"/>
        </p:scale>
        <p:origin x="129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80E427-BA18-4875-AC75-3B5E6F900EBD}" type="datetimeFigureOut">
              <a:rPr lang="es-ES" smtClean="0"/>
              <a:t>04/03/2018</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96844C-31B7-44D3-A192-FB14E7F6BE91}" type="slidenum">
              <a:rPr lang="es-ES" smtClean="0"/>
              <a:t>‹Nº›</a:t>
            </a:fld>
            <a:endParaRPr lang="es-ES"/>
          </a:p>
        </p:txBody>
      </p:sp>
    </p:spTree>
    <p:extLst>
      <p:ext uri="{BB962C8B-B14F-4D97-AF65-F5344CB8AC3E}">
        <p14:creationId xmlns:p14="http://schemas.microsoft.com/office/powerpoint/2010/main" val="5239728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0E96844C-31B7-44D3-A192-FB14E7F6BE91}" type="slidenum">
              <a:rPr lang="es-ES" smtClean="0"/>
              <a:t>12</a:t>
            </a:fld>
            <a:endParaRPr lang="es-ES"/>
          </a:p>
        </p:txBody>
      </p:sp>
    </p:spTree>
    <p:extLst>
      <p:ext uri="{BB962C8B-B14F-4D97-AF65-F5344CB8AC3E}">
        <p14:creationId xmlns:p14="http://schemas.microsoft.com/office/powerpoint/2010/main" val="4231423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04/03/2018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847CFC-816F-41D0-AAC0-9BF4FEBC753E}" type="datetimeFigureOut">
              <a:rPr lang="es-ES" smtClean="0"/>
              <a:pPr/>
              <a:t>04/03/2018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847CFC-816F-41D0-AAC0-9BF4FEBC753E}" type="datetimeFigureOut">
              <a:rPr lang="es-ES" smtClean="0"/>
              <a:pPr/>
              <a:t>04/03/2018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847CFC-816F-41D0-AAC0-9BF4FEBC753E}" type="datetimeFigureOut">
              <a:rPr lang="es-ES" smtClean="0"/>
              <a:pPr/>
              <a:t>04/03/2018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04/03/2018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7A847CFC-816F-41D0-AAC0-9BF4FEBC753E}" type="datetimeFigureOut">
              <a:rPr lang="es-ES" smtClean="0"/>
              <a:pPr/>
              <a:t>04/03/2018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7A847CFC-816F-41D0-AAC0-9BF4FEBC753E}" type="datetimeFigureOut">
              <a:rPr lang="es-ES" smtClean="0"/>
              <a:pPr/>
              <a:t>04/03/2018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7A847CFC-816F-41D0-AAC0-9BF4FEBC753E}" type="datetimeFigureOut">
              <a:rPr lang="es-ES" smtClean="0"/>
              <a:pPr/>
              <a:t>04/03/2018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04/03/2018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04/03/2018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04/03/2018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04/03/2018</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42910" y="428604"/>
            <a:ext cx="7772400" cy="1470025"/>
          </a:xfrm>
        </p:spPr>
        <p:txBody>
          <a:bodyPr>
            <a:noAutofit/>
          </a:bodyPr>
          <a:lstStyle/>
          <a:p>
            <a:r>
              <a:rPr lang="es-ES" sz="5400" u="sng" dirty="0"/>
              <a:t>Taller de oralidad, lectura y escritura</a:t>
            </a:r>
          </a:p>
        </p:txBody>
      </p:sp>
      <p:sp>
        <p:nvSpPr>
          <p:cNvPr id="3" name="2 Subtítulo"/>
          <p:cNvSpPr>
            <a:spLocks noGrp="1"/>
          </p:cNvSpPr>
          <p:nvPr>
            <p:ph type="subTitle" idx="1"/>
          </p:nvPr>
        </p:nvSpPr>
        <p:spPr>
          <a:xfrm>
            <a:off x="1071538" y="2357430"/>
            <a:ext cx="6686552" cy="1895476"/>
          </a:xfrm>
        </p:spPr>
        <p:txBody>
          <a:bodyPr>
            <a:noAutofit/>
          </a:bodyPr>
          <a:lstStyle/>
          <a:p>
            <a:pPr algn="just"/>
            <a:r>
              <a:rPr lang="es-ES" sz="3000" dirty="0">
                <a:solidFill>
                  <a:schemeClr val="tx1"/>
                </a:solidFill>
              </a:rPr>
              <a:t>¿Qué es un taller?</a:t>
            </a:r>
          </a:p>
          <a:p>
            <a:pPr algn="just"/>
            <a:endParaRPr lang="es-ES" sz="3000" dirty="0">
              <a:solidFill>
                <a:schemeClr val="tx1"/>
              </a:solidFill>
            </a:endParaRPr>
          </a:p>
          <a:p>
            <a:pPr algn="just"/>
            <a:r>
              <a:rPr lang="es-ES" sz="3000" dirty="0">
                <a:solidFill>
                  <a:schemeClr val="tx1"/>
                </a:solidFill>
              </a:rPr>
              <a:t>¿Qué entendemos por Oralidad?</a:t>
            </a:r>
          </a:p>
          <a:p>
            <a:pPr algn="just"/>
            <a:endParaRPr lang="es-ES" sz="3000" dirty="0">
              <a:solidFill>
                <a:schemeClr val="tx1"/>
              </a:solidFill>
            </a:endParaRPr>
          </a:p>
          <a:p>
            <a:pPr algn="just"/>
            <a:r>
              <a:rPr lang="es-ES" sz="3000" dirty="0">
                <a:solidFill>
                  <a:schemeClr val="tx1"/>
                </a:solidFill>
              </a:rPr>
              <a:t>¿Qué implica saber leer y escribir?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pPr>
              <a:buNone/>
            </a:pPr>
            <a:r>
              <a:rPr lang="es-ES" dirty="0"/>
              <a:t>    “Escribir exige poner en relación lo que uno ya sabe con lo que demanda la actual situación de escritura, y que esta puesta en relación no resulta fácil porque implica construir un nexo entre el conocimiento viejo y lo nuevo.”</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lstStyle/>
          <a:p>
            <a:pPr>
              <a:buNone/>
            </a:pPr>
            <a:r>
              <a:rPr lang="es-ES" dirty="0"/>
              <a:t>“…aprender los contenidos de cada materia consiste en una tarea doble: apropiarse de su sistema conceptual-metodológico y también de sus prácticas discursivas características, ya que una disciplina es un espacio discursivo y retórico, tanto como conceptual.” (</a:t>
            </a:r>
            <a:r>
              <a:rPr lang="es-ES" dirty="0" err="1"/>
              <a:t>Bogel</a:t>
            </a:r>
            <a:r>
              <a:rPr lang="es-ES" dirty="0"/>
              <a:t> y </a:t>
            </a:r>
            <a:r>
              <a:rPr lang="es-ES" dirty="0" err="1"/>
              <a:t>Hjortshoj</a:t>
            </a:r>
            <a:r>
              <a:rPr lang="es-ES" dirty="0"/>
              <a:t>, 1984:12)</a:t>
            </a:r>
          </a:p>
          <a:p>
            <a:pPr>
              <a:buNone/>
            </a:pPr>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1071546"/>
            <a:ext cx="8229600" cy="3714776"/>
          </a:xfrm>
        </p:spPr>
        <p:txBody>
          <a:bodyPr>
            <a:normAutofit/>
          </a:bodyPr>
          <a:lstStyle/>
          <a:p>
            <a:r>
              <a:rPr lang="es-ES" dirty="0"/>
              <a:t>“El lenguaje escrito entabla una comunicación</a:t>
            </a:r>
            <a:br>
              <a:rPr lang="es-ES" dirty="0"/>
            </a:br>
            <a:r>
              <a:rPr lang="es-ES" dirty="0"/>
              <a:t> diferida.”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57232"/>
            <a:ext cx="8229600" cy="5000660"/>
          </a:xfrm>
        </p:spPr>
        <p:txBody>
          <a:bodyPr>
            <a:normAutofit/>
          </a:bodyPr>
          <a:lstStyle/>
          <a:p>
            <a:r>
              <a:rPr lang="es-ES" dirty="0"/>
              <a:t>Leer “como un escritor”, es decir, no leer un texto solo para comprenderlo, sino también para aprender de él cómo se escribe.</a:t>
            </a:r>
            <a:br>
              <a:rPr lang="es-ES" dirty="0"/>
            </a:br>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297502"/>
          </a:xfrm>
        </p:spPr>
        <p:txBody>
          <a:bodyPr>
            <a:normAutofit/>
          </a:bodyPr>
          <a:lstStyle/>
          <a:p>
            <a:r>
              <a:rPr lang="es-ES" dirty="0"/>
              <a:t>“Es importante que estén advertidos desde el principio que la calidad de sus escritos dependerá en parte de que hayan adquirido la práctica de leer para aprender a escribir.”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a:t/>
            </a:r>
            <a:br>
              <a:rPr lang="es-ES" dirty="0"/>
            </a:br>
            <a:r>
              <a:rPr lang="es-ES" u="sng" dirty="0"/>
              <a:t>TALLER</a:t>
            </a:r>
          </a:p>
        </p:txBody>
      </p:sp>
      <p:sp>
        <p:nvSpPr>
          <p:cNvPr id="3" name="2 Marcador de contenido"/>
          <p:cNvSpPr>
            <a:spLocks noGrp="1"/>
          </p:cNvSpPr>
          <p:nvPr>
            <p:ph idx="1"/>
          </p:nvPr>
        </p:nvSpPr>
        <p:spPr/>
        <p:txBody>
          <a:bodyPr/>
          <a:lstStyle/>
          <a:p>
            <a:pPr>
              <a:buNone/>
            </a:pPr>
            <a:endParaRPr lang="es-ES" dirty="0"/>
          </a:p>
          <a:p>
            <a:pPr>
              <a:buNone/>
            </a:pPr>
            <a:endParaRPr lang="es-ES" dirty="0"/>
          </a:p>
          <a:p>
            <a:pPr>
              <a:buNone/>
            </a:pPr>
            <a:r>
              <a:rPr lang="es-ES" dirty="0"/>
              <a:t>  Curso generalmente breve, en el que se enseña una determinada actividad práctica o artística.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u="sng" dirty="0"/>
              <a:t>ORALIDAD</a:t>
            </a:r>
          </a:p>
        </p:txBody>
      </p:sp>
      <p:sp>
        <p:nvSpPr>
          <p:cNvPr id="3" name="2 Marcador de contenido"/>
          <p:cNvSpPr>
            <a:spLocks noGrp="1"/>
          </p:cNvSpPr>
          <p:nvPr>
            <p:ph idx="1"/>
          </p:nvPr>
        </p:nvSpPr>
        <p:spPr>
          <a:xfrm>
            <a:off x="457200" y="1714488"/>
            <a:ext cx="8229600" cy="4411675"/>
          </a:xfrm>
        </p:spPr>
        <p:txBody>
          <a:bodyPr/>
          <a:lstStyle/>
          <a:p>
            <a:pPr algn="just">
              <a:buNone/>
            </a:pPr>
            <a:r>
              <a:rPr lang="es-AR" dirty="0"/>
              <a:t>    Ser buenos comunicadores en expresión oral, desde la perspectiva de emisores o de receptores, consiste en haber desarrollado una competencia que suponga un dominio de las habilidades comunicativas de lenguaje integrado oral.</a:t>
            </a:r>
            <a:endParaRPr lang="es-ES" dirty="0"/>
          </a:p>
          <a:p>
            <a:pPr>
              <a:buNone/>
            </a:pP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u="sng" dirty="0"/>
              <a:t>ESCRIBIR</a:t>
            </a:r>
            <a:r>
              <a:rPr lang="es-ES" dirty="0"/>
              <a:t> implica poder elaborar:</a:t>
            </a:r>
          </a:p>
        </p:txBody>
      </p:sp>
      <p:sp>
        <p:nvSpPr>
          <p:cNvPr id="3" name="2 Marcador de contenido"/>
          <p:cNvSpPr>
            <a:spLocks noGrp="1"/>
          </p:cNvSpPr>
          <p:nvPr>
            <p:ph idx="1"/>
          </p:nvPr>
        </p:nvSpPr>
        <p:spPr/>
        <p:txBody>
          <a:bodyPr/>
          <a:lstStyle/>
          <a:p>
            <a:pPr lvl="0"/>
            <a:r>
              <a:rPr lang="es-AR" dirty="0"/>
              <a:t>Un currículum personal.</a:t>
            </a:r>
            <a:endParaRPr lang="es-ES" dirty="0"/>
          </a:p>
          <a:p>
            <a:pPr lvl="0"/>
            <a:r>
              <a:rPr lang="es-AR" dirty="0"/>
              <a:t>Una carta para el periódico que contenga la opinión personal sobre determinado tema.</a:t>
            </a:r>
            <a:endParaRPr lang="es-ES" dirty="0"/>
          </a:p>
          <a:p>
            <a:pPr lvl="0"/>
            <a:r>
              <a:rPr lang="es-AR" dirty="0"/>
              <a:t>Un resumen de un capítulo de un libro,</a:t>
            </a:r>
            <a:endParaRPr lang="es-ES" dirty="0"/>
          </a:p>
          <a:p>
            <a:pPr lvl="0"/>
            <a:r>
              <a:rPr lang="es-AR" dirty="0"/>
              <a:t>Una tarjeta para un obsequio,</a:t>
            </a:r>
            <a:endParaRPr lang="es-ES" dirty="0"/>
          </a:p>
          <a:p>
            <a:pPr lvl="0"/>
            <a:r>
              <a:rPr lang="es-AR" dirty="0"/>
              <a:t>Un informe,</a:t>
            </a:r>
            <a:endParaRPr lang="es-ES" dirty="0"/>
          </a:p>
          <a:p>
            <a:pPr lvl="0"/>
            <a:r>
              <a:rPr lang="es-AR" dirty="0"/>
              <a:t>Una queja en un libro de reclamos</a:t>
            </a:r>
            <a:endParaRPr lang="es-ES" dirty="0"/>
          </a:p>
          <a:p>
            <a:pPr>
              <a:buNone/>
            </a:pPr>
            <a:endParaRPr lang="es-ES" dirty="0"/>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u="sng" dirty="0"/>
              <a:t>LEER</a:t>
            </a:r>
          </a:p>
        </p:txBody>
      </p:sp>
      <p:sp>
        <p:nvSpPr>
          <p:cNvPr id="3" name="2 Marcador de contenido"/>
          <p:cNvSpPr>
            <a:spLocks noGrp="1"/>
          </p:cNvSpPr>
          <p:nvPr>
            <p:ph idx="1"/>
          </p:nvPr>
        </p:nvSpPr>
        <p:spPr/>
        <p:txBody>
          <a:bodyPr/>
          <a:lstStyle/>
          <a:p>
            <a:pPr algn="just">
              <a:buNone/>
            </a:pPr>
            <a:r>
              <a:rPr lang="es-AR" dirty="0"/>
              <a:t>    Es un componente intrínseco al aprendizaje de cualquier materia, tanto en las ciencias sociales y humanas como en las básicas y experimentales. Es a través de la lectura como los estudiantes del nivel superior toman contacto con la producción académica de una disciplina.</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296974"/>
          </a:xfrm>
        </p:spPr>
        <p:txBody>
          <a:bodyPr>
            <a:normAutofit fontScale="90000"/>
          </a:bodyPr>
          <a:lstStyle/>
          <a:p>
            <a:r>
              <a:rPr lang="es-ES" dirty="0"/>
              <a:t>¿De qué hablamos cuando nos referimos al discurso?</a:t>
            </a:r>
          </a:p>
        </p:txBody>
      </p:sp>
      <p:sp>
        <p:nvSpPr>
          <p:cNvPr id="3" name="2 Marcador de contenido"/>
          <p:cNvSpPr>
            <a:spLocks noGrp="1"/>
          </p:cNvSpPr>
          <p:nvPr>
            <p:ph idx="1"/>
          </p:nvPr>
        </p:nvSpPr>
        <p:spPr>
          <a:xfrm>
            <a:off x="457200" y="2643182"/>
            <a:ext cx="8229600" cy="3482981"/>
          </a:xfrm>
        </p:spPr>
        <p:txBody>
          <a:bodyPr/>
          <a:lstStyle/>
          <a:p>
            <a:pPr>
              <a:buNone/>
            </a:pPr>
            <a:r>
              <a:rPr lang="es-AR" dirty="0"/>
              <a:t>    Una serie o sucesión de frases que componen el enunciado encadenadas por un conjunto de reglas.</a:t>
            </a:r>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357158" y="1000125"/>
            <a:ext cx="7872442" cy="4000500"/>
          </a:xfrm>
        </p:spPr>
        <p:txBody>
          <a:bodyPr>
            <a:normAutofit fontScale="90000"/>
          </a:bodyPr>
          <a:lstStyle/>
          <a:p>
            <a:r>
              <a:rPr lang="es-AR" sz="2700" dirty="0"/>
              <a:t>¿Qué es un discurso académico? El discurso académico está conformado por textos especializados que circulan en el ámbito de la investigación y de la enseñanza superior. Algunos autores hablan de “textos especializados” para hacer referencia a los textos producidos en ámbitos específicos.</a:t>
            </a:r>
            <a:r>
              <a:rPr lang="es-ES" dirty="0"/>
              <a:t/>
            </a:r>
            <a:br>
              <a:rPr lang="es-ES" dirty="0"/>
            </a:br>
            <a:r>
              <a:rPr lang="es-AR" dirty="0"/>
              <a:t> </a:t>
            </a:r>
            <a:r>
              <a:rPr lang="es-AR" sz="2200" dirty="0"/>
              <a:t>Los textos especializados académicos son los que se producen en universidades, institutos de investigación científica y academias, que refieren a temáticas propias de un dominio científico y que responden a convenciones y tradiciones retóricas específicas de cada área de conocimiento. </a:t>
            </a:r>
            <a:r>
              <a:rPr lang="es-ES" dirty="0"/>
              <a:t/>
            </a:r>
            <a:br>
              <a:rPr lang="es-ES" dirty="0"/>
            </a:br>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928670"/>
            <a:ext cx="8229600" cy="4525963"/>
          </a:xfrm>
        </p:spPr>
        <p:txBody>
          <a:bodyPr>
            <a:normAutofit lnSpcReduction="10000"/>
          </a:bodyPr>
          <a:lstStyle/>
          <a:p>
            <a:pPr algn="just">
              <a:buFont typeface="Wingdings" pitchFamily="2" charset="2"/>
              <a:buChar char="§"/>
            </a:pPr>
            <a:r>
              <a:rPr lang="es-ES" sz="3600" dirty="0"/>
              <a:t>¿Por qué es preciso enseñar a escribir en los estudios superiores? </a:t>
            </a:r>
          </a:p>
          <a:p>
            <a:pPr algn="just">
              <a:buFont typeface="Wingdings" pitchFamily="2" charset="2"/>
              <a:buChar char="§"/>
            </a:pPr>
            <a:r>
              <a:rPr lang="es-ES" sz="3600" dirty="0"/>
              <a:t>¿Acaso los alumnos no debieran llegar sabiendo hacerlo solos? </a:t>
            </a:r>
          </a:p>
          <a:p>
            <a:pPr algn="just">
              <a:buFont typeface="Wingdings" pitchFamily="2" charset="2"/>
              <a:buChar char="§"/>
            </a:pPr>
            <a:r>
              <a:rPr lang="es-ES" sz="3600" dirty="0"/>
              <a:t>¿Alcanza con un taller para los ingresantes? </a:t>
            </a:r>
          </a:p>
          <a:p>
            <a:pPr algn="just">
              <a:buFont typeface="Wingdings" pitchFamily="2" charset="2"/>
              <a:buChar char="§"/>
            </a:pPr>
            <a:r>
              <a:rPr lang="es-ES" sz="3600" dirty="0"/>
              <a:t>¿Quién tiene que hacerse cargo de la escritura en la universidad?</a:t>
            </a:r>
          </a:p>
          <a:p>
            <a:pPr>
              <a:buNone/>
            </a:pPr>
            <a:endParaRPr lang="es-ES"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pPr algn="just"/>
            <a:r>
              <a:rPr lang="es-ES" dirty="0"/>
              <a:t> Según Bailey y </a:t>
            </a:r>
            <a:r>
              <a:rPr lang="es-ES" dirty="0" err="1"/>
              <a:t>Vardi</a:t>
            </a:r>
            <a:r>
              <a:rPr lang="es-ES" dirty="0"/>
              <a:t> (1999) son los especialistas de la disciplina los que mejor podrían ayudar con la escritura en el nivel superior, no sólo porque están familiarizados con las convenciones de su propia materia, sino porque conocen el contenido difícil que los estudiantes tratan de dominar.</a:t>
            </a:r>
          </a:p>
        </p:txBody>
      </p:sp>
    </p:spTree>
  </p:cSld>
  <p:clrMapOvr>
    <a:masterClrMapping/>
  </p:clrMapOvr>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510</Words>
  <Application>Microsoft Office PowerPoint</Application>
  <PresentationFormat>Presentación en pantalla (4:3)</PresentationFormat>
  <Paragraphs>35</Paragraphs>
  <Slides>14</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Arial</vt:lpstr>
      <vt:lpstr>Calibri</vt:lpstr>
      <vt:lpstr>Wingdings</vt:lpstr>
      <vt:lpstr>Tema de Office</vt:lpstr>
      <vt:lpstr>Taller de oralidad, lectura y escritura</vt:lpstr>
      <vt:lpstr> TALLER</vt:lpstr>
      <vt:lpstr>ORALIDAD</vt:lpstr>
      <vt:lpstr>ESCRIBIR implica poder elaborar:</vt:lpstr>
      <vt:lpstr>LEER</vt:lpstr>
      <vt:lpstr>¿De qué hablamos cuando nos referimos al discurso?</vt:lpstr>
      <vt:lpstr>¿Qué es un discurso académico? El discurso académico está conformado por textos especializados que circulan en el ámbito de la investigación y de la enseñanza superior. Algunos autores hablan de “textos especializados” para hacer referencia a los textos producidos en ámbitos específicos.  Los textos especializados académicos son los que se producen en universidades, institutos de investigación científica y academias, que refieren a temáticas propias de un dominio científico y que responden a convenciones y tradiciones retóricas específicas de cada área de conocimiento.  </vt:lpstr>
      <vt:lpstr>Presentación de PowerPoint</vt:lpstr>
      <vt:lpstr>Presentación de PowerPoint</vt:lpstr>
      <vt:lpstr>Presentación de PowerPoint</vt:lpstr>
      <vt:lpstr>Presentación de PowerPoint</vt:lpstr>
      <vt:lpstr>“El lenguaje escrito entabla una comunicación  diferida.”</vt:lpstr>
      <vt:lpstr>Leer “como un escritor”, es decir, no leer un texto solo para comprenderlo, sino también para aprender de él cómo se escribe. </vt:lpstr>
      <vt:lpstr>“Es importante que estén advertidos desde el principio que la calidad de sus escritos dependerá en parte de que hayan adquirido la práctica de leer para aprender a escribir.”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 de oralidad, lectura y escritura</dc:title>
  <dc:creator>Chaparro</dc:creator>
  <cp:lastModifiedBy>alumno</cp:lastModifiedBy>
  <cp:revision>14</cp:revision>
  <dcterms:created xsi:type="dcterms:W3CDTF">2017-03-29T01:13:00Z</dcterms:created>
  <dcterms:modified xsi:type="dcterms:W3CDTF">2018-03-04T21:45:31Z</dcterms:modified>
</cp:coreProperties>
</file>