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7" r:id="rId2"/>
    <p:sldId id="256" r:id="rId3"/>
    <p:sldId id="257" r:id="rId4"/>
    <p:sldId id="258" r:id="rId5"/>
    <p:sldId id="259" r:id="rId6"/>
    <p:sldId id="271" r:id="rId7"/>
    <p:sldId id="272" r:id="rId8"/>
    <p:sldId id="273" r:id="rId9"/>
    <p:sldId id="274" r:id="rId10"/>
    <p:sldId id="260" r:id="rId11"/>
    <p:sldId id="261" r:id="rId12"/>
    <p:sldId id="264" r:id="rId13"/>
    <p:sldId id="262" r:id="rId14"/>
    <p:sldId id="263" r:id="rId15"/>
    <p:sldId id="265" r:id="rId16"/>
    <p:sldId id="266" r:id="rId17"/>
    <p:sldId id="267" r:id="rId18"/>
    <p:sldId id="275" r:id="rId19"/>
    <p:sldId id="268" r:id="rId20"/>
    <p:sldId id="269" r:id="rId21"/>
    <p:sldId id="270" r:id="rId22"/>
    <p:sldId id="276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1" d="100"/>
          <a:sy n="111" d="100"/>
        </p:scale>
        <p:origin x="12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38FA42-A2D2-492C-9652-490A74A5F18A}" type="datetimeFigureOut">
              <a:rPr lang="es-AR" smtClean="0"/>
              <a:pPr/>
              <a:t>04/03/2018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FA42-A2D2-492C-9652-490A74A5F18A}" type="datetimeFigureOut">
              <a:rPr lang="es-AR" smtClean="0"/>
              <a:pPr/>
              <a:t>04/03/2018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FA42-A2D2-492C-9652-490A74A5F18A}" type="datetimeFigureOut">
              <a:rPr lang="es-AR" smtClean="0"/>
              <a:pPr/>
              <a:t>04/03/2018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FA42-A2D2-492C-9652-490A74A5F18A}" type="datetimeFigureOut">
              <a:rPr lang="es-AR" smtClean="0"/>
              <a:pPr/>
              <a:t>04/03/2018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FA42-A2D2-492C-9652-490A74A5F18A}" type="datetimeFigureOut">
              <a:rPr lang="es-AR" smtClean="0"/>
              <a:pPr/>
              <a:t>04/03/2018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FA42-A2D2-492C-9652-490A74A5F18A}" type="datetimeFigureOut">
              <a:rPr lang="es-AR" smtClean="0"/>
              <a:pPr/>
              <a:t>04/03/2018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FA42-A2D2-492C-9652-490A74A5F18A}" type="datetimeFigureOut">
              <a:rPr lang="es-AR" smtClean="0"/>
              <a:pPr/>
              <a:t>04/03/2018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FA42-A2D2-492C-9652-490A74A5F18A}" type="datetimeFigureOut">
              <a:rPr lang="es-AR" smtClean="0"/>
              <a:pPr/>
              <a:t>04/03/2018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FA42-A2D2-492C-9652-490A74A5F18A}" type="datetimeFigureOut">
              <a:rPr lang="es-AR" smtClean="0"/>
              <a:pPr/>
              <a:t>04/03/2018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C38FA42-A2D2-492C-9652-490A74A5F18A}" type="datetimeFigureOut">
              <a:rPr lang="es-AR" smtClean="0"/>
              <a:pPr/>
              <a:t>04/03/2018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38FA42-A2D2-492C-9652-490A74A5F18A}" type="datetimeFigureOut">
              <a:rPr lang="es-AR" smtClean="0"/>
              <a:pPr/>
              <a:t>04/03/2018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C38FA42-A2D2-492C-9652-490A74A5F18A}" type="datetimeFigureOut">
              <a:rPr lang="es-AR" smtClean="0"/>
              <a:pPr/>
              <a:t>04/03/2018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s-AR" dirty="0"/>
          </a:p>
          <a:p>
            <a:pPr>
              <a:buNone/>
            </a:pPr>
            <a:endParaRPr lang="es-AR" dirty="0"/>
          </a:p>
          <a:p>
            <a:pPr>
              <a:buNone/>
            </a:pPr>
            <a:endParaRPr lang="es-AR" dirty="0"/>
          </a:p>
          <a:p>
            <a:pPr>
              <a:buNone/>
            </a:pPr>
            <a:endParaRPr lang="es-AR" dirty="0"/>
          </a:p>
          <a:p>
            <a:pPr>
              <a:buNone/>
            </a:pPr>
            <a:endParaRPr lang="es-AR" dirty="0"/>
          </a:p>
          <a:p>
            <a:pPr>
              <a:buNone/>
            </a:pPr>
            <a:endParaRPr lang="es-AR" dirty="0"/>
          </a:p>
          <a:p>
            <a:pPr>
              <a:buNone/>
            </a:pPr>
            <a:endParaRPr lang="es-AR" dirty="0"/>
          </a:p>
          <a:p>
            <a:pPr>
              <a:buNone/>
            </a:pPr>
            <a:endParaRPr lang="es-AR" dirty="0"/>
          </a:p>
          <a:p>
            <a:pPr>
              <a:buNone/>
            </a:pPr>
            <a:r>
              <a:rPr lang="es-AR" dirty="0"/>
              <a:t>Prof. Marta Ana Lía Chaparro</a:t>
            </a:r>
          </a:p>
          <a:p>
            <a:pPr>
              <a:buNone/>
            </a:pPr>
            <a:r>
              <a:rPr lang="es-AR" dirty="0"/>
              <a:t>1er. Año de la Cátedra Oralidad, lectura, escritura y   TIC.</a:t>
            </a:r>
          </a:p>
          <a:p>
            <a:pPr>
              <a:buNone/>
            </a:pP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ORALIDAD</a:t>
            </a:r>
            <a:endParaRPr lang="es-AR" u="sng" dirty="0"/>
          </a:p>
        </p:txBody>
      </p:sp>
      <p:pic>
        <p:nvPicPr>
          <p:cNvPr id="1026" name="Picture 2" descr="C:\Users\AIO\Documents\Ora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5" y="1124744"/>
            <a:ext cx="4104457" cy="3384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024336"/>
          </a:xfrm>
        </p:spPr>
        <p:txBody>
          <a:bodyPr>
            <a:normAutofit/>
          </a:bodyPr>
          <a:lstStyle/>
          <a:p>
            <a:r>
              <a:rPr lang="es-AR" dirty="0"/>
              <a:t>“Pensar en lo que decimos es el camino más corto para decir efectivamente lo que pensamos.”</a:t>
            </a:r>
          </a:p>
        </p:txBody>
      </p:sp>
    </p:spTree>
  </p:cSld>
  <p:clrMapOvr>
    <a:masterClrMapping/>
  </p:clrMapOvr>
  <p:transition spd="slow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just"/>
            <a:r>
              <a:rPr lang="es-A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CLARIDAD</a:t>
            </a:r>
            <a:r>
              <a:rPr lang="es-AR" dirty="0"/>
              <a:t>: Un estilo es claro cuando el pensamiento del que emite el mensaje penetra sin esfuerzo en la mente del receptor.</a:t>
            </a:r>
          </a:p>
          <a:p>
            <a:pPr algn="just"/>
            <a:r>
              <a:rPr lang="es-A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CONCISIÓN</a:t>
            </a:r>
            <a:r>
              <a:rPr lang="es-AR" dirty="0"/>
              <a:t>: Usar palabras indispensables, justas y significativas para expresar lo que se quiere decir.</a:t>
            </a:r>
          </a:p>
          <a:p>
            <a:pPr algn="just"/>
            <a:r>
              <a:rPr lang="es-A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COHERENCIA</a:t>
            </a:r>
            <a:r>
              <a:rPr lang="es-AR" dirty="0"/>
              <a:t>: El orden en el correr de las ideas ha de ser tal, que el oyente no se vea precisado a coordinarlas en su cerebro.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/>
              <a:t>CUALIDADES DEL ESTILO ORAL</a:t>
            </a:r>
          </a:p>
        </p:txBody>
      </p:sp>
    </p:spTree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A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NATURALIDAD</a:t>
            </a:r>
            <a:r>
              <a:rPr lang="es-AR" dirty="0"/>
              <a:t>: Un orador será natural cuando se sirva de su propio vocabulario, de su habitual modo expresivo.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AR" sz="27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SENCILLEZ: </a:t>
            </a:r>
            <a:r>
              <a:rPr lang="es-AR" sz="2700" b="0" dirty="0">
                <a:ln w="11430"/>
                <a:solidFill>
                  <a:schemeClr val="tx1"/>
                </a:solidFill>
                <a:effectLst/>
              </a:rPr>
              <a:t>huir de lo enrevesado, de lo artificioso, de lo complicado...</a:t>
            </a:r>
            <a:endParaRPr lang="es-AR" sz="27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3284984"/>
            <a:ext cx="388843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573635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2783999"/>
            <a:ext cx="289560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   </a:t>
            </a:r>
            <a:r>
              <a:rPr lang="es-AR" u="sng" dirty="0"/>
              <a:t>Voz, respiración y dicción</a:t>
            </a:r>
          </a:p>
        </p:txBody>
      </p:sp>
    </p:spTree>
    <p:extLst>
      <p:ext uri="{BB962C8B-B14F-4D97-AF65-F5344CB8AC3E}">
        <p14:creationId xmlns:p14="http://schemas.microsoft.com/office/powerpoint/2010/main" val="2557605788"/>
      </p:ext>
    </p:extLst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8320" y="1663859"/>
            <a:ext cx="5547360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FUELLES</a:t>
            </a:r>
          </a:p>
        </p:txBody>
      </p:sp>
    </p:spTree>
    <p:extLst>
      <p:ext uri="{BB962C8B-B14F-4D97-AF65-F5344CB8AC3E}">
        <p14:creationId xmlns:p14="http://schemas.microsoft.com/office/powerpoint/2010/main" val="1493027956"/>
      </p:ext>
    </p:extLst>
  </p:cSld>
  <p:clrMapOvr>
    <a:masterClrMapping/>
  </p:clrMapOvr>
  <p:transition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7528" y="1481138"/>
            <a:ext cx="678894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 VIBRADOR</a:t>
            </a:r>
          </a:p>
        </p:txBody>
      </p:sp>
    </p:spTree>
    <p:extLst>
      <p:ext uri="{BB962C8B-B14F-4D97-AF65-F5344CB8AC3E}">
        <p14:creationId xmlns:p14="http://schemas.microsoft.com/office/powerpoint/2010/main" val="3388840929"/>
      </p:ext>
    </p:extLst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8320" y="1663859"/>
            <a:ext cx="5547360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LOS RESONADORES</a:t>
            </a:r>
          </a:p>
        </p:txBody>
      </p:sp>
    </p:spTree>
    <p:extLst>
      <p:ext uri="{BB962C8B-B14F-4D97-AF65-F5344CB8AC3E}">
        <p14:creationId xmlns:p14="http://schemas.microsoft.com/office/powerpoint/2010/main" val="961414265"/>
      </p:ext>
    </p:extLst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u="sng" dirty="0"/>
              <a:t>LA ARTICULACIÓN: Su importancia</a:t>
            </a:r>
          </a:p>
        </p:txBody>
      </p:sp>
    </p:spTree>
    <p:extLst>
      <p:ext uri="{BB962C8B-B14F-4D97-AF65-F5344CB8AC3E}">
        <p14:creationId xmlns:p14="http://schemas.microsoft.com/office/powerpoint/2010/main" val="1881005486"/>
      </p:ext>
    </p:extLst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AR" dirty="0"/>
              <a:t>Parado delante de un espejo comience por vocalizar primero las cinco vocales esmerándose porque suenen claras.</a:t>
            </a:r>
          </a:p>
          <a:p>
            <a:pPr algn="just"/>
            <a:r>
              <a:rPr lang="es-AR" dirty="0"/>
              <a:t>Siempre delante del espejo vocalice las sílabas as-es-</a:t>
            </a:r>
            <a:r>
              <a:rPr lang="es-AR" dirty="0" err="1"/>
              <a:t>is</a:t>
            </a:r>
            <a:r>
              <a:rPr lang="es-AR" dirty="0"/>
              <a:t>-os-</a:t>
            </a:r>
            <a:r>
              <a:rPr lang="es-AR" dirty="0" err="1"/>
              <a:t>us</a:t>
            </a:r>
            <a:r>
              <a:rPr lang="es-AR" dirty="0"/>
              <a:t>, hasta conseguir que la “s” suene clara, pero no silbante.</a:t>
            </a:r>
          </a:p>
          <a:p>
            <a:pPr algn="just"/>
            <a:r>
              <a:rPr lang="es-AR" dirty="0"/>
              <a:t>Vocalice palabras con consonantes líquidas (l y r) tales como: propio, apropiar, aprovisionar, etc.</a:t>
            </a:r>
          </a:p>
          <a:p>
            <a:pPr algn="just"/>
            <a:r>
              <a:rPr lang="es-AR" dirty="0"/>
              <a:t>Vocalice palabras terminadas en “do” (asado, cansado, pelado, etc.) para evitar decir: </a:t>
            </a:r>
            <a:r>
              <a:rPr lang="es-AR" dirty="0" err="1"/>
              <a:t>asao</a:t>
            </a:r>
            <a:r>
              <a:rPr lang="es-AR" dirty="0"/>
              <a:t>, </a:t>
            </a:r>
            <a:r>
              <a:rPr lang="es-AR" dirty="0" err="1"/>
              <a:t>cansao</a:t>
            </a:r>
            <a:r>
              <a:rPr lang="es-AR" dirty="0"/>
              <a:t>, </a:t>
            </a:r>
            <a:r>
              <a:rPr lang="es-AR" dirty="0" err="1"/>
              <a:t>pelao</a:t>
            </a:r>
            <a:r>
              <a:rPr lang="es-AR" dirty="0"/>
              <a:t>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u="sng" dirty="0"/>
              <a:t>Hagamos los siguiente ejercicios:</a:t>
            </a:r>
          </a:p>
        </p:txBody>
      </p:sp>
    </p:spTree>
    <p:extLst>
      <p:ext uri="{BB962C8B-B14F-4D97-AF65-F5344CB8AC3E}">
        <p14:creationId xmlns:p14="http://schemas.microsoft.com/office/powerpoint/2010/main" val="340451895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27890" y="1484784"/>
            <a:ext cx="8229600" cy="4525963"/>
          </a:xfrm>
        </p:spPr>
        <p:txBody>
          <a:bodyPr/>
          <a:lstStyle/>
          <a:p>
            <a:r>
              <a:rPr lang="es-AR" dirty="0"/>
              <a:t>CLARIDAD</a:t>
            </a:r>
          </a:p>
          <a:p>
            <a:pPr marL="109728" indent="0">
              <a:buNone/>
            </a:pPr>
            <a:endParaRPr lang="es-AR" dirty="0"/>
          </a:p>
          <a:p>
            <a:r>
              <a:rPr lang="es-AR" dirty="0"/>
              <a:t>INTENSIDAD</a:t>
            </a:r>
          </a:p>
          <a:p>
            <a:pPr marL="109728" indent="0">
              <a:buNone/>
            </a:pPr>
            <a:endParaRPr lang="es-AR" dirty="0"/>
          </a:p>
          <a:p>
            <a:r>
              <a:rPr lang="es-AR" dirty="0"/>
              <a:t>FLEXIBILIDAD</a:t>
            </a:r>
          </a:p>
          <a:p>
            <a:pPr marL="109728" indent="0">
              <a:buNone/>
            </a:pPr>
            <a:endParaRPr lang="es-AR" dirty="0"/>
          </a:p>
          <a:p>
            <a:r>
              <a:rPr lang="es-AR" dirty="0"/>
              <a:t>ÉNFASIS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/>
              <a:t>Cualidades de la articulación.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464496" cy="368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8950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4392488"/>
          </a:xfrm>
        </p:spPr>
        <p:txBody>
          <a:bodyPr>
            <a:normAutofit fontScale="90000"/>
          </a:bodyPr>
          <a:lstStyle/>
          <a:p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>Expresarse y comunicarse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836712"/>
            <a:ext cx="6687271" cy="33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39745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u="sng" dirty="0"/>
              <a:t>Velocidad</a:t>
            </a:r>
            <a:r>
              <a:rPr lang="es-AR" dirty="0"/>
              <a:t>: La rapidez en el hablar es un obstáculo para mejorar la dicción y corregir sus defectos, pero la lentitud, por sí sola no resuelve ni siquiera la claridad. </a:t>
            </a:r>
          </a:p>
          <a:p>
            <a:pPr algn="just"/>
            <a:r>
              <a:rPr lang="es-AR" u="sng" dirty="0"/>
              <a:t>Pausas</a:t>
            </a:r>
            <a:r>
              <a:rPr lang="es-AR" dirty="0"/>
              <a:t>: psicológicas, lógicas y respiratorias.</a:t>
            </a:r>
          </a:p>
          <a:p>
            <a:pPr algn="just"/>
            <a:r>
              <a:rPr lang="es-AR" u="sng" dirty="0"/>
              <a:t>Ritmo</a:t>
            </a:r>
            <a:r>
              <a:rPr lang="es-AR" dirty="0"/>
              <a:t>: Es la relación entre los acentos y las pausas que crea esa cadencia o pulsación.</a:t>
            </a:r>
          </a:p>
          <a:p>
            <a:pPr algn="just"/>
            <a:r>
              <a:rPr lang="es-AR" u="sng" dirty="0"/>
              <a:t>Tono</a:t>
            </a:r>
            <a:r>
              <a:rPr lang="es-AR" dirty="0"/>
              <a:t>: La entonación puede ser ascendente o descendente.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FLEXIBILIDAD:</a:t>
            </a:r>
          </a:p>
        </p:txBody>
      </p:sp>
    </p:spTree>
    <p:extLst>
      <p:ext uri="{BB962C8B-B14F-4D97-AF65-F5344CB8AC3E}">
        <p14:creationId xmlns:p14="http://schemas.microsoft.com/office/powerpoint/2010/main" val="19009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s-AR" sz="1800" i="1" dirty="0"/>
              <a:t>    Volverán las oscuras golondrinas</a:t>
            </a:r>
          </a:p>
          <a:p>
            <a:pPr marL="109728" indent="0">
              <a:buNone/>
            </a:pPr>
            <a:r>
              <a:rPr lang="es-AR" sz="1800" i="1" dirty="0"/>
              <a:t>En tu balcón sus nidos a colgar,</a:t>
            </a:r>
          </a:p>
          <a:p>
            <a:pPr marL="109728" indent="0">
              <a:buNone/>
            </a:pPr>
            <a:r>
              <a:rPr lang="es-AR" sz="1800" i="1" dirty="0"/>
              <a:t>Y otra vez con el ala a sus cristales</a:t>
            </a:r>
          </a:p>
          <a:p>
            <a:pPr marL="109728" indent="0">
              <a:buNone/>
            </a:pPr>
            <a:r>
              <a:rPr lang="es-AR" sz="1800" i="1" dirty="0"/>
              <a:t>          jugando llamarán;</a:t>
            </a:r>
          </a:p>
          <a:p>
            <a:pPr marL="109728" indent="0">
              <a:buNone/>
            </a:pPr>
            <a:endParaRPr lang="es-AR" sz="1800" i="1" dirty="0"/>
          </a:p>
          <a:p>
            <a:pPr marL="109728" indent="0">
              <a:buNone/>
            </a:pPr>
            <a:r>
              <a:rPr lang="es-AR" sz="1800" i="1" dirty="0"/>
              <a:t>pero aquellas que el vuelo refrenaban</a:t>
            </a:r>
          </a:p>
          <a:p>
            <a:pPr marL="109728" indent="0">
              <a:buNone/>
            </a:pPr>
            <a:r>
              <a:rPr lang="es-AR" sz="1800" i="1" dirty="0"/>
              <a:t>tu hermosura y mi dicha al contemplar,</a:t>
            </a:r>
          </a:p>
          <a:p>
            <a:pPr marL="109728" indent="0">
              <a:buNone/>
            </a:pPr>
            <a:r>
              <a:rPr lang="es-AR" sz="1800" i="1" dirty="0"/>
              <a:t>aquellas que aprendieron nuestros nombres,</a:t>
            </a:r>
          </a:p>
          <a:p>
            <a:pPr marL="109728" indent="0">
              <a:buNone/>
            </a:pPr>
            <a:r>
              <a:rPr lang="es-AR" sz="1800" i="1" dirty="0"/>
              <a:t>         ésas… ¡no volverán!</a:t>
            </a:r>
          </a:p>
          <a:p>
            <a:pPr marL="109728" indent="0">
              <a:buNone/>
            </a:pPr>
            <a:endParaRPr lang="es-AR" sz="1800" i="1" dirty="0"/>
          </a:p>
          <a:p>
            <a:pPr marL="109728" indent="0">
              <a:buNone/>
            </a:pPr>
            <a:r>
              <a:rPr lang="es-AR" sz="1800" i="1" dirty="0"/>
              <a:t>Volverán las tupidas madreselvas</a:t>
            </a:r>
          </a:p>
          <a:p>
            <a:pPr marL="109728" indent="0">
              <a:buNone/>
            </a:pPr>
            <a:r>
              <a:rPr lang="es-AR" sz="1800" i="1" dirty="0"/>
              <a:t>de tu jardín las tapias a escalar,</a:t>
            </a:r>
          </a:p>
          <a:p>
            <a:pPr marL="109728" indent="0">
              <a:buNone/>
            </a:pPr>
            <a:r>
              <a:rPr lang="es-AR" sz="1800" i="1" dirty="0"/>
              <a:t>Y otra vez a la tarde, aún más hermosas,</a:t>
            </a:r>
          </a:p>
          <a:p>
            <a:pPr marL="109728" indent="0">
              <a:buNone/>
            </a:pPr>
            <a:r>
              <a:rPr lang="es-AR" sz="1800" i="1" dirty="0"/>
              <a:t>         sus flores abrirán.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b="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Recite en voz alta, primero en tono de tristeza y luego en forma colérica, el poema:</a:t>
            </a:r>
          </a:p>
        </p:txBody>
      </p:sp>
    </p:spTree>
    <p:extLst>
      <p:ext uri="{BB962C8B-B14F-4D97-AF65-F5344CB8AC3E}">
        <p14:creationId xmlns:p14="http://schemas.microsoft.com/office/powerpoint/2010/main" val="220388465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s-AR" sz="1800" i="1" dirty="0"/>
              <a:t>pero aquéllas cuajadas de rocío,</a:t>
            </a:r>
          </a:p>
          <a:p>
            <a:pPr marL="109728" indent="0">
              <a:buNone/>
            </a:pPr>
            <a:r>
              <a:rPr lang="es-AR" sz="1800" i="1" dirty="0"/>
              <a:t>cuyas gotas mirábamos temblar</a:t>
            </a:r>
          </a:p>
          <a:p>
            <a:pPr marL="109728" indent="0">
              <a:buNone/>
            </a:pPr>
            <a:r>
              <a:rPr lang="es-AR" sz="1800" i="1" dirty="0"/>
              <a:t>y caer, como lágrimas del día…</a:t>
            </a:r>
          </a:p>
          <a:p>
            <a:pPr marL="109728" indent="0">
              <a:buNone/>
            </a:pPr>
            <a:r>
              <a:rPr lang="es-AR" sz="1800" i="1" dirty="0"/>
              <a:t>    ésas… ¡no se abrirán!</a:t>
            </a:r>
          </a:p>
          <a:p>
            <a:pPr marL="109728" indent="0">
              <a:buNone/>
            </a:pPr>
            <a:endParaRPr lang="es-AR" sz="1800" i="1" dirty="0"/>
          </a:p>
          <a:p>
            <a:pPr marL="109728" indent="0">
              <a:buNone/>
            </a:pPr>
            <a:r>
              <a:rPr lang="es-AR" sz="1800" i="1" dirty="0"/>
              <a:t>Volverán del amor en tus oídos</a:t>
            </a:r>
          </a:p>
          <a:p>
            <a:pPr marL="109728" indent="0">
              <a:buNone/>
            </a:pPr>
            <a:r>
              <a:rPr lang="es-AR" sz="1800" i="1" dirty="0"/>
              <a:t>las palabras ardientes a sonar;</a:t>
            </a:r>
          </a:p>
          <a:p>
            <a:pPr marL="109728" indent="0">
              <a:buNone/>
            </a:pPr>
            <a:r>
              <a:rPr lang="es-AR" sz="1800" i="1" dirty="0"/>
              <a:t>tu corazón de su profundo sueño</a:t>
            </a:r>
          </a:p>
          <a:p>
            <a:pPr marL="109728" indent="0">
              <a:buNone/>
            </a:pPr>
            <a:r>
              <a:rPr lang="es-AR" sz="1800" i="1" dirty="0"/>
              <a:t>   tal vez despertará;</a:t>
            </a:r>
          </a:p>
          <a:p>
            <a:pPr marL="109728" indent="0">
              <a:buNone/>
            </a:pPr>
            <a:endParaRPr lang="es-AR" sz="1800" i="1" dirty="0"/>
          </a:p>
          <a:p>
            <a:pPr marL="109728" indent="0">
              <a:buNone/>
            </a:pPr>
            <a:r>
              <a:rPr lang="es-AR" sz="1800" i="1" dirty="0"/>
              <a:t>Pero mudo y absorto y de rodillas,</a:t>
            </a:r>
          </a:p>
          <a:p>
            <a:pPr marL="109728" indent="0">
              <a:buNone/>
            </a:pPr>
            <a:r>
              <a:rPr lang="es-AR" sz="1800" i="1" dirty="0"/>
              <a:t>como se adora a Dios ante un altar,</a:t>
            </a:r>
          </a:p>
          <a:p>
            <a:pPr marL="109728" indent="0">
              <a:buNone/>
            </a:pPr>
            <a:r>
              <a:rPr lang="es-AR" sz="1800" i="1" dirty="0"/>
              <a:t>como yo te he querido… desengáñate,</a:t>
            </a:r>
          </a:p>
          <a:p>
            <a:pPr marL="109728" indent="0">
              <a:buNone/>
            </a:pPr>
            <a:r>
              <a:rPr lang="es-AR" sz="1800" i="1" dirty="0"/>
              <a:t>       ¡así no te querrán!</a:t>
            </a:r>
          </a:p>
          <a:p>
            <a:pPr marL="109728" indent="0">
              <a:buNone/>
            </a:pPr>
            <a:r>
              <a:rPr lang="es-AR" sz="1800" i="1" dirty="0"/>
              <a:t>                                                           Gustavo Adolfo Bécquer</a:t>
            </a:r>
          </a:p>
        </p:txBody>
      </p:sp>
    </p:spTree>
    <p:extLst>
      <p:ext uri="{BB962C8B-B14F-4D97-AF65-F5344CB8AC3E}">
        <p14:creationId xmlns:p14="http://schemas.microsoft.com/office/powerpoint/2010/main" val="6860679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/>
              <a:t>Siéntate de manera que tu espalda quede recta.</a:t>
            </a:r>
          </a:p>
          <a:p>
            <a:r>
              <a:rPr lang="es-AR" dirty="0"/>
              <a:t>Pecho levantado.</a:t>
            </a:r>
          </a:p>
          <a:p>
            <a:r>
              <a:rPr lang="es-AR" dirty="0"/>
              <a:t>Hombros relajados hacia atrás.</a:t>
            </a:r>
          </a:p>
          <a:p>
            <a:r>
              <a:rPr lang="es-AR" dirty="0"/>
              <a:t>Saca todo el aire que tengas.</a:t>
            </a:r>
          </a:p>
          <a:p>
            <a:r>
              <a:rPr lang="es-AR" dirty="0"/>
              <a:t>Después, llena tus pulmones asegurándote de que tu abdomen se infle y tus costillas inferiores se expandan.</a:t>
            </a:r>
          </a:p>
          <a:p>
            <a:r>
              <a:rPr lang="es-AR" dirty="0"/>
              <a:t>5’ mientras respiras.</a:t>
            </a:r>
          </a:p>
          <a:p>
            <a:r>
              <a:rPr lang="es-AR" dirty="0"/>
              <a:t>5’ mientras mantienes el aire.</a:t>
            </a:r>
          </a:p>
          <a:p>
            <a:r>
              <a:rPr lang="es-AR" dirty="0"/>
              <a:t>5’ para expulsarlo por completo.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/>
              <a:t>Ejercicio Nº 1: Respiración</a:t>
            </a:r>
          </a:p>
        </p:txBody>
      </p:sp>
    </p:spTree>
    <p:extLst>
      <p:ext uri="{BB962C8B-B14F-4D97-AF65-F5344CB8AC3E}">
        <p14:creationId xmlns:p14="http://schemas.microsoft.com/office/powerpoint/2010/main" val="98258349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/>
          <a:lstStyle/>
          <a:p>
            <a:r>
              <a:rPr lang="es-AR" dirty="0"/>
              <a:t>Vocalizar es convertir en sonido el flujo de aire que sale de tus pulmones.</a:t>
            </a:r>
          </a:p>
          <a:p>
            <a:r>
              <a:rPr lang="es-AR" dirty="0"/>
              <a:t>En una posición cómoda, relaja el cuerpo, toma aire y empieza a dejar salir un flujo constante de aire mientras dices los siguientes sonidos:  </a:t>
            </a:r>
            <a:r>
              <a:rPr lang="es-AR" dirty="0" err="1"/>
              <a:t>ooo</a:t>
            </a:r>
            <a:r>
              <a:rPr lang="es-AR" dirty="0"/>
              <a:t>; </a:t>
            </a:r>
            <a:r>
              <a:rPr lang="es-AR" dirty="0" err="1"/>
              <a:t>uuu</a:t>
            </a:r>
            <a:r>
              <a:rPr lang="es-AR" dirty="0"/>
              <a:t>; </a:t>
            </a:r>
            <a:r>
              <a:rPr lang="es-AR" dirty="0" err="1"/>
              <a:t>aaa</a:t>
            </a:r>
            <a:r>
              <a:rPr lang="es-AR" dirty="0"/>
              <a:t>; </a:t>
            </a:r>
            <a:r>
              <a:rPr lang="es-AR" dirty="0" err="1"/>
              <a:t>eee</a:t>
            </a:r>
            <a:r>
              <a:rPr lang="es-AR" dirty="0"/>
              <a:t>; iii.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/>
              <a:t>Ejercicio Nº 2: Vocalización.</a:t>
            </a:r>
          </a:p>
        </p:txBody>
      </p:sp>
    </p:spTree>
    <p:extLst>
      <p:ext uri="{BB962C8B-B14F-4D97-AF65-F5344CB8AC3E}">
        <p14:creationId xmlns:p14="http://schemas.microsoft.com/office/powerpoint/2010/main" val="40999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dirty="0"/>
              <a:t>Apréndete cinco trabalenguas de distintas consonantes y repítelos durante el día.</a:t>
            </a:r>
          </a:p>
          <a:p>
            <a:r>
              <a:rPr lang="es-AR" dirty="0"/>
              <a:t>Ejemplo:</a:t>
            </a:r>
          </a:p>
          <a:p>
            <a:pPr marL="109728" indent="0">
              <a:buNone/>
            </a:pPr>
            <a:r>
              <a:rPr lang="es-AR" dirty="0"/>
              <a:t>“Me han dicho que has dicho un dicho,</a:t>
            </a:r>
          </a:p>
          <a:p>
            <a:pPr marL="109728" indent="0">
              <a:buNone/>
            </a:pPr>
            <a:r>
              <a:rPr lang="es-AR" dirty="0"/>
              <a:t>un dicho que he dicho yo.</a:t>
            </a:r>
          </a:p>
          <a:p>
            <a:pPr marL="109728" indent="0">
              <a:buNone/>
            </a:pPr>
            <a:r>
              <a:rPr lang="es-AR" dirty="0"/>
              <a:t>Y ese dicho que te han dicho que yo he dicho,</a:t>
            </a:r>
          </a:p>
          <a:p>
            <a:pPr marL="109728" indent="0">
              <a:buNone/>
            </a:pPr>
            <a:r>
              <a:rPr lang="es-AR" dirty="0"/>
              <a:t>No lo he dicho.</a:t>
            </a:r>
          </a:p>
          <a:p>
            <a:pPr marL="109728" indent="0">
              <a:buNone/>
            </a:pPr>
            <a:r>
              <a:rPr lang="es-AR" dirty="0"/>
              <a:t>Mas si lo hubiera dicho</a:t>
            </a:r>
          </a:p>
          <a:p>
            <a:pPr marL="109728" indent="0">
              <a:buNone/>
            </a:pPr>
            <a:r>
              <a:rPr lang="es-AR" dirty="0"/>
              <a:t>estaría muy bien dicho</a:t>
            </a:r>
          </a:p>
          <a:p>
            <a:pPr marL="109728" indent="0">
              <a:buNone/>
            </a:pPr>
            <a:r>
              <a:rPr lang="es-AR" dirty="0"/>
              <a:t>por haberlo dicho yo.</a:t>
            </a:r>
          </a:p>
          <a:p>
            <a:pPr marL="109728" indent="0">
              <a:buNone/>
            </a:pPr>
            <a:r>
              <a:rPr lang="es-AR" dirty="0"/>
              <a:t>He dicho.”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/>
              <a:t>Ejercicio Nº 3: Trabalenguas.</a:t>
            </a:r>
          </a:p>
        </p:txBody>
      </p:sp>
    </p:spTree>
    <p:extLst>
      <p:ext uri="{BB962C8B-B14F-4D97-AF65-F5344CB8AC3E}">
        <p14:creationId xmlns:p14="http://schemas.microsoft.com/office/powerpoint/2010/main" val="71128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404664"/>
            <a:ext cx="8229600" cy="532859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s-AR" sz="2500" dirty="0"/>
              <a:t>“La sucesión sucesiva de sucesos</a:t>
            </a:r>
          </a:p>
          <a:p>
            <a:pPr marL="109728" indent="0">
              <a:buNone/>
            </a:pPr>
            <a:r>
              <a:rPr lang="es-AR" sz="2500" dirty="0"/>
              <a:t>Sucede sucesivamente con la sucesión del tiempo.”</a:t>
            </a:r>
          </a:p>
          <a:p>
            <a:pPr marL="109728" indent="0">
              <a:buNone/>
            </a:pPr>
            <a:endParaRPr lang="es-AR" sz="2500" dirty="0"/>
          </a:p>
          <a:p>
            <a:pPr marL="109728" indent="0">
              <a:buNone/>
            </a:pPr>
            <a:r>
              <a:rPr lang="es-AR" sz="2500" dirty="0"/>
              <a:t>“Compré pocas copas, pocas copas compré</a:t>
            </a:r>
          </a:p>
          <a:p>
            <a:pPr marL="109728" indent="0">
              <a:buNone/>
            </a:pPr>
            <a:r>
              <a:rPr lang="es-AR" sz="2500" dirty="0"/>
              <a:t>Como compré pocas copas, pocas copas pagaré.”</a:t>
            </a:r>
          </a:p>
          <a:p>
            <a:pPr marL="109728" indent="0">
              <a:buNone/>
            </a:pPr>
            <a:endParaRPr lang="es-AR" sz="2500" dirty="0"/>
          </a:p>
          <a:p>
            <a:pPr marL="109728" indent="0">
              <a:buNone/>
            </a:pPr>
            <a:r>
              <a:rPr lang="es-AR" sz="2500" dirty="0"/>
              <a:t>“</a:t>
            </a:r>
            <a:r>
              <a:rPr lang="es-AR" sz="2500" dirty="0" err="1"/>
              <a:t>Toto</a:t>
            </a:r>
            <a:r>
              <a:rPr lang="es-AR" sz="2500" dirty="0"/>
              <a:t> toma té, Tita toma mate,</a:t>
            </a:r>
          </a:p>
          <a:p>
            <a:pPr marL="109728" indent="0">
              <a:buNone/>
            </a:pPr>
            <a:r>
              <a:rPr lang="es-AR" sz="2500" dirty="0"/>
              <a:t>Y yo tomo toda mi taza de chocolate.”</a:t>
            </a:r>
          </a:p>
          <a:p>
            <a:pPr marL="109728" indent="0">
              <a:buNone/>
            </a:pPr>
            <a:endParaRPr lang="es-AR" sz="2500" dirty="0"/>
          </a:p>
          <a:p>
            <a:pPr marL="109728" indent="0">
              <a:buNone/>
            </a:pPr>
            <a:r>
              <a:rPr lang="es-AR" sz="2500" dirty="0"/>
              <a:t>“El perrito de Rita me irrita.</a:t>
            </a:r>
          </a:p>
          <a:p>
            <a:pPr marL="109728" indent="0">
              <a:buNone/>
            </a:pPr>
            <a:r>
              <a:rPr lang="es-AR" sz="2500" dirty="0"/>
              <a:t>Dile a Rita que cambie el perrito por una perrita:”</a:t>
            </a:r>
          </a:p>
          <a:p>
            <a:pPr marL="109728" indent="0">
              <a:buNone/>
            </a:pPr>
            <a:endParaRPr lang="es-AR" sz="2500" dirty="0"/>
          </a:p>
        </p:txBody>
      </p:sp>
    </p:spTree>
    <p:extLst>
      <p:ext uri="{BB962C8B-B14F-4D97-AF65-F5344CB8AC3E}">
        <p14:creationId xmlns:p14="http://schemas.microsoft.com/office/powerpoint/2010/main" val="3891448045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Comunicarse es más complejo que expresarse. Es necesario una correcta expresión para una buena comunicación.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24944"/>
            <a:ext cx="3528391" cy="29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9822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36712"/>
            <a:ext cx="818388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u="sng" dirty="0"/>
              <a:t>Elementos de la comunicación</a:t>
            </a:r>
          </a:p>
          <a:p>
            <a:pPr>
              <a:buNone/>
            </a:pPr>
            <a:r>
              <a:rPr lang="es-AR" b="1" i="1" dirty="0">
                <a:latin typeface="Arial" pitchFamily="34" charset="0"/>
                <a:cs typeface="Arial" pitchFamily="34" charset="0"/>
              </a:rPr>
              <a:t>Emisor</a:t>
            </a:r>
            <a:r>
              <a:rPr lang="es-AR" dirty="0">
                <a:latin typeface="Arial" pitchFamily="34" charset="0"/>
                <a:cs typeface="Arial" pitchFamily="34" charset="0"/>
              </a:rPr>
              <a:t>, el que habla o escribe.</a:t>
            </a:r>
          </a:p>
          <a:p>
            <a:pPr>
              <a:buNone/>
            </a:pPr>
            <a:r>
              <a:rPr lang="es-AR" b="1" i="1" dirty="0">
                <a:latin typeface="Arial" pitchFamily="34" charset="0"/>
                <a:cs typeface="Arial" pitchFamily="34" charset="0"/>
              </a:rPr>
              <a:t>Receptor o destinatario</a:t>
            </a:r>
            <a:r>
              <a:rPr lang="es-AR" dirty="0">
                <a:latin typeface="Arial" pitchFamily="34" charset="0"/>
                <a:cs typeface="Arial" pitchFamily="34" charset="0"/>
              </a:rPr>
              <a:t>, el que escucha o lee.</a:t>
            </a:r>
          </a:p>
          <a:p>
            <a:pPr>
              <a:buNone/>
            </a:pPr>
            <a:r>
              <a:rPr lang="es-AR" b="1" i="1" dirty="0">
                <a:latin typeface="Arial" pitchFamily="34" charset="0"/>
                <a:cs typeface="Arial" pitchFamily="34" charset="0"/>
              </a:rPr>
              <a:t>Mensaje</a:t>
            </a:r>
            <a:r>
              <a:rPr lang="es-AR" dirty="0">
                <a:latin typeface="Arial" pitchFamily="34" charset="0"/>
                <a:cs typeface="Arial" pitchFamily="34" charset="0"/>
              </a:rPr>
              <a:t>, lo que el emisor transmite al receptor o destinatario.</a:t>
            </a:r>
          </a:p>
          <a:p>
            <a:pPr>
              <a:buNone/>
            </a:pPr>
            <a:r>
              <a:rPr lang="es-AR" b="1" i="1" dirty="0">
                <a:latin typeface="Arial" pitchFamily="34" charset="0"/>
                <a:cs typeface="Arial" pitchFamily="34" charset="0"/>
              </a:rPr>
              <a:t>Código</a:t>
            </a:r>
            <a:r>
              <a:rPr lang="es-AR" dirty="0">
                <a:latin typeface="Arial" pitchFamily="34" charset="0"/>
                <a:cs typeface="Arial" pitchFamily="34" charset="0"/>
              </a:rPr>
              <a:t>, sistema de señales previamente convenido para poder entenderse y</a:t>
            </a:r>
          </a:p>
          <a:p>
            <a:pPr>
              <a:buNone/>
            </a:pPr>
            <a:r>
              <a:rPr lang="es-AR" b="1" i="1" dirty="0">
                <a:latin typeface="Arial" pitchFamily="34" charset="0"/>
                <a:cs typeface="Arial" pitchFamily="34" charset="0"/>
              </a:rPr>
              <a:t>Canal</a:t>
            </a:r>
            <a:r>
              <a:rPr lang="es-AR" dirty="0">
                <a:latin typeface="Arial" pitchFamily="34" charset="0"/>
                <a:cs typeface="Arial" pitchFamily="34" charset="0"/>
              </a:rPr>
              <a:t>, que es el medio a través del cual el mensaje del emisor llega al receptor o destinatario.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5922989"/>
            <a:ext cx="6157312" cy="98299"/>
          </a:xfrm>
        </p:spPr>
        <p:txBody>
          <a:bodyPr>
            <a:normAutofit fontScale="90000"/>
          </a:bodyPr>
          <a:lstStyle/>
          <a:p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94854127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 algn="just">
              <a:buFont typeface="+mj-lt"/>
              <a:buAutoNum type="arabicPeriod"/>
            </a:pPr>
            <a:r>
              <a:rPr lang="es-AR" dirty="0"/>
              <a:t>Conocer con exactitud lo que quiere decir o comunicar.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es-AR" dirty="0"/>
              <a:t>Decirlo o comunicarlo con un tono adecuado para que el receptor o destinatario lo acepte.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es-AR" dirty="0"/>
              <a:t>Ir diciéndolo de manera que el receptor o destinatario lo entienda a medida que lo oye.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es-AR" dirty="0"/>
              <a:t>Decir lo que realmente se pretende comunicar.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b="0" u="sng" dirty="0">
                <a:latin typeface="Arial" pitchFamily="34" charset="0"/>
                <a:cs typeface="Arial" pitchFamily="34" charset="0"/>
              </a:rPr>
              <a:t>Objetivos de la comunicación oral</a:t>
            </a:r>
          </a:p>
        </p:txBody>
      </p:sp>
    </p:spTree>
  </p:cSld>
  <p:clrMapOvr>
    <a:masterClrMapping/>
  </p:clrMapOvr>
  <p:transition spd="slow"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lnSpc>
                <a:spcPct val="200000"/>
              </a:lnSpc>
              <a:buNone/>
            </a:pPr>
            <a:r>
              <a:rPr lang="es-AR" dirty="0"/>
              <a:t>Tenemos que ir perfilando la idea, hasta llegar a una formulación de nuestros pensamientos. Solo entonces habrá llegado la ocasión de hablar porque estamos en posesión de una IDEA CONCRETA.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/>
              <a:t>Concreción de la idea.</a:t>
            </a:r>
          </a:p>
        </p:txBody>
      </p:sp>
    </p:spTree>
    <p:extLst>
      <p:ext uri="{BB962C8B-B14F-4D97-AF65-F5344CB8AC3E}">
        <p14:creationId xmlns:p14="http://schemas.microsoft.com/office/powerpoint/2010/main" val="1558405790"/>
      </p:ext>
    </p:extLst>
  </p:cSld>
  <p:clrMapOvr>
    <a:masterClrMapping/>
  </p:clrMapOvr>
  <p:transition spd="slow"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lnSpc>
                <a:spcPct val="200000"/>
              </a:lnSpc>
              <a:buNone/>
            </a:pPr>
            <a:r>
              <a:rPr lang="es-AR" dirty="0"/>
              <a:t>El tono no es más que un regulador entre el sentimiento y la expresión, entre lo que sentimos y lo que decimos.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/>
              <a:t>Adecuación del tono.</a:t>
            </a:r>
          </a:p>
        </p:txBody>
      </p:sp>
    </p:spTree>
    <p:extLst>
      <p:ext uri="{BB962C8B-B14F-4D97-AF65-F5344CB8AC3E}">
        <p14:creationId xmlns:p14="http://schemas.microsoft.com/office/powerpoint/2010/main" val="696336399"/>
      </p:ext>
    </p:extLst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lnSpc>
                <a:spcPct val="200000"/>
              </a:lnSpc>
              <a:buNone/>
            </a:pPr>
            <a:r>
              <a:rPr lang="es-AR" dirty="0"/>
              <a:t>El emisor no puede perder nunca el contacto con el oyente porque se corre el riesgo de que cese la atención y que el mensaje no llegue, o llegue de manera imperfecta al receptor.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u="sng" dirty="0"/>
              <a:t>Hablar de modo que el receptor entienda a medida que oye.</a:t>
            </a:r>
          </a:p>
        </p:txBody>
      </p:sp>
    </p:spTree>
    <p:extLst>
      <p:ext uri="{BB962C8B-B14F-4D97-AF65-F5344CB8AC3E}">
        <p14:creationId xmlns:p14="http://schemas.microsoft.com/office/powerpoint/2010/main" val="26091530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6634" y="1485026"/>
            <a:ext cx="3470731" cy="451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Usar la palabra exacta.</a:t>
            </a:r>
          </a:p>
        </p:txBody>
      </p:sp>
    </p:spTree>
    <p:extLst>
      <p:ext uri="{BB962C8B-B14F-4D97-AF65-F5344CB8AC3E}">
        <p14:creationId xmlns:p14="http://schemas.microsoft.com/office/powerpoint/2010/main" val="3889338438"/>
      </p:ext>
    </p:extLst>
  </p:cSld>
  <p:clrMapOvr>
    <a:masterClrMapping/>
  </p:clrMapOvr>
  <p:transition spd="slow">
    <p:zoom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1042</Words>
  <Application>Microsoft Office PowerPoint</Application>
  <PresentationFormat>Presentación en pantalla (4:3)</PresentationFormat>
  <Paragraphs>126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Lucida Sans Unicode</vt:lpstr>
      <vt:lpstr>Verdana</vt:lpstr>
      <vt:lpstr>Wingdings 2</vt:lpstr>
      <vt:lpstr>Wingdings 3</vt:lpstr>
      <vt:lpstr>Concurrencia</vt:lpstr>
      <vt:lpstr>LA ORALIDAD</vt:lpstr>
      <vt:lpstr>     Expresarse y comunicarse</vt:lpstr>
      <vt:lpstr>Presentación de PowerPoint</vt:lpstr>
      <vt:lpstr> </vt:lpstr>
      <vt:lpstr>Objetivos de la comunicación oral</vt:lpstr>
      <vt:lpstr>Concreción de la idea.</vt:lpstr>
      <vt:lpstr>Adecuación del tono.</vt:lpstr>
      <vt:lpstr>Hablar de modo que el receptor entienda a medida que oye.</vt:lpstr>
      <vt:lpstr>Usar la palabra exacta.</vt:lpstr>
      <vt:lpstr>“Pensar en lo que decimos es el camino más corto para decir efectivamente lo que pensamos.”</vt:lpstr>
      <vt:lpstr>CUALIDADES DEL ESTILO ORAL</vt:lpstr>
      <vt:lpstr>SENCILLEZ: huir de lo enrevesado, de lo artificioso, de lo complicado...</vt:lpstr>
      <vt:lpstr>    Voz, respiración y dicción</vt:lpstr>
      <vt:lpstr>LOS FUELLES</vt:lpstr>
      <vt:lpstr>EL VIBRADOR</vt:lpstr>
      <vt:lpstr>LOS RESONADORES</vt:lpstr>
      <vt:lpstr>LA ARTICULACIÓN: Su importancia</vt:lpstr>
      <vt:lpstr>Hagamos los siguiente ejercicios:</vt:lpstr>
      <vt:lpstr>Cualidades de la articulación.</vt:lpstr>
      <vt:lpstr>FLEXIBILIDAD:</vt:lpstr>
      <vt:lpstr>Recite en voz alta, primero en tono de tristeza y luego en forma colérica, el poema:</vt:lpstr>
      <vt:lpstr>Presentación de PowerPoint</vt:lpstr>
      <vt:lpstr>Ejercicio Nº 1: Respiración</vt:lpstr>
      <vt:lpstr>Ejercicio Nº 2: Vocalización.</vt:lpstr>
      <vt:lpstr>Ejercicio Nº 3: Trabalenguas.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Expresarse y comunicarse</dc:title>
  <dc:creator>Usuario</dc:creator>
  <cp:lastModifiedBy>alumno</cp:lastModifiedBy>
  <cp:revision>57</cp:revision>
  <dcterms:created xsi:type="dcterms:W3CDTF">2017-09-19T00:13:14Z</dcterms:created>
  <dcterms:modified xsi:type="dcterms:W3CDTF">2018-03-04T21:46:55Z</dcterms:modified>
</cp:coreProperties>
</file>