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81A94-2DA2-4E27-89FA-D1761C393045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07CCF-2640-44A8-889D-363862A7C48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030287-10D1-4DBD-BF08-FC64CC4E9D93}" type="datetimeFigureOut">
              <a:rPr lang="es-AR" smtClean="0"/>
              <a:pPr/>
              <a:t>19/03/2018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24C77F-E7EF-487A-87D2-6AF663D84623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584176"/>
          </a:xfrm>
        </p:spPr>
        <p:txBody>
          <a:bodyPr>
            <a:normAutofit fontScale="90000"/>
          </a:bodyPr>
          <a:lstStyle/>
          <a:p>
            <a:r>
              <a:rPr lang="es-AR" u="sng" dirty="0" smtClean="0"/>
              <a:t>Taller de escritura académica</a:t>
            </a:r>
            <a:endParaRPr lang="es-AR" u="sng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1026" name="Picture 2" descr="Resultado de imagen para imagenes escritu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636912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u="sng" dirty="0" smtClean="0"/>
              <a:t>Los géneros académicos</a:t>
            </a:r>
            <a:endParaRPr lang="es-AR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reseña</a:t>
            </a:r>
            <a:r>
              <a:rPr lang="es-AR" dirty="0" smtClean="0"/>
              <a:t>: género académico escrito que da cuenta de una opinión personal sobre un texto que puede ser literario o no.</a:t>
            </a:r>
          </a:p>
          <a:p>
            <a:pPr algn="just"/>
            <a:r>
              <a:rPr lang="es-A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monografía</a:t>
            </a:r>
            <a:r>
              <a:rPr lang="es-AR" dirty="0" smtClean="0"/>
              <a:t>: en ella se aborda un tema específico que requiera de una indagación o investigación; o bien que implique la necesidad de un relevamiento de diversas fuentes o textos.</a:t>
            </a:r>
          </a:p>
          <a:p>
            <a:pPr algn="just"/>
            <a:r>
              <a:rPr lang="es-A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Ensayo</a:t>
            </a:r>
            <a:r>
              <a:rPr lang="es-AR" dirty="0" smtClean="0"/>
              <a:t>: en él un autor presenta las ideas propias en relación con un tema que le interesa,</a:t>
            </a: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s-AR" u="sng" dirty="0" smtClean="0"/>
              <a:t>Reseña bibliográfica o informe bibliográfico</a:t>
            </a:r>
            <a:endParaRPr lang="es-AR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/>
          <a:lstStyle/>
          <a:p>
            <a:r>
              <a:rPr lang="es-AR" dirty="0" smtClean="0"/>
              <a:t>El informe de lectura privilegia la secuencia expositiva-explicativa.</a:t>
            </a:r>
          </a:p>
          <a:p>
            <a:r>
              <a:rPr lang="es-AR" dirty="0" smtClean="0"/>
              <a:t>Es un paso previo a un texto de mayor elaboración como es la monografía.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V="1">
            <a:off x="457200" y="658367"/>
            <a:ext cx="8229600" cy="1186456"/>
          </a:xfrm>
        </p:spPr>
        <p:txBody>
          <a:bodyPr>
            <a:normAutofit/>
          </a:bodyPr>
          <a:lstStyle/>
          <a:p>
            <a:endParaRPr lang="es-AR" dirty="0"/>
          </a:p>
        </p:txBody>
      </p:sp>
      <p:pic>
        <p:nvPicPr>
          <p:cNvPr id="4" name="3 Marcador de contenido" descr="relat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755576" y="836712"/>
            <a:ext cx="8482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Arial Black" pitchFamily="34" charset="0"/>
              </a:rPr>
              <a:t>“Todo buen escritor es, en suma, un buen lector”</a:t>
            </a:r>
            <a:endParaRPr lang="es-AR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u="sng" dirty="0" smtClean="0"/>
              <a:t>Las secuencias textuales</a:t>
            </a:r>
            <a:endParaRPr lang="es-AR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67744" y="2276872"/>
            <a:ext cx="5976664" cy="4317112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La narración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La descripción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La argumentación    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La instrucción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827584" y="2348880"/>
            <a:ext cx="9784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Flecha derecha"/>
          <p:cNvSpPr/>
          <p:nvPr/>
        </p:nvSpPr>
        <p:spPr>
          <a:xfrm>
            <a:off x="827584" y="3284984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Flecha derecha"/>
          <p:cNvSpPr/>
          <p:nvPr/>
        </p:nvSpPr>
        <p:spPr>
          <a:xfrm>
            <a:off x="827584" y="4149080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Flecha derecha"/>
          <p:cNvSpPr/>
          <p:nvPr/>
        </p:nvSpPr>
        <p:spPr>
          <a:xfrm>
            <a:off x="827584" y="5157192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99792" y="2204864"/>
            <a:ext cx="5987008" cy="4119736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La explicación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El diálogo</a:t>
            </a:r>
            <a:endParaRPr lang="es-AR" dirty="0"/>
          </a:p>
        </p:txBody>
      </p:sp>
      <p:sp>
        <p:nvSpPr>
          <p:cNvPr id="4" name="3 Flecha derecha"/>
          <p:cNvSpPr/>
          <p:nvPr/>
        </p:nvSpPr>
        <p:spPr>
          <a:xfrm>
            <a:off x="1475656" y="2276872"/>
            <a:ext cx="9784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Flecha derecha"/>
          <p:cNvSpPr/>
          <p:nvPr/>
        </p:nvSpPr>
        <p:spPr>
          <a:xfrm>
            <a:off x="1475656" y="3212976"/>
            <a:ext cx="9784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187220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¿Qué es un taller de escritura académica?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pPr algn="just">
              <a:buNone/>
            </a:pPr>
            <a:r>
              <a:rPr lang="es-AR" dirty="0" smtClean="0"/>
              <a:t>    Ámbito de reflexión sobre el proceso de escritura dentro del campo académico, terreno en el que los alumnos se desempeñan como estudiantes y en el que, probablemente lo harán como profesionales.</a:t>
            </a:r>
          </a:p>
          <a:p>
            <a:pPr algn="just"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305800" cy="4248472"/>
          </a:xfrm>
        </p:spPr>
        <p:txBody>
          <a:bodyPr>
            <a:normAutofit/>
          </a:bodyPr>
          <a:lstStyle/>
          <a:p>
            <a:pPr algn="just"/>
            <a:r>
              <a:rPr lang="es-AR" sz="4000" dirty="0" smtClean="0"/>
              <a:t> La escritura habilita una </a:t>
            </a:r>
            <a:r>
              <a:rPr lang="es-AR" sz="4000" i="1" dirty="0" smtClean="0"/>
              <a:t>distancia temporal</a:t>
            </a:r>
            <a:r>
              <a:rPr lang="es-AR" sz="4000" dirty="0" smtClean="0"/>
              <a:t> entre el escritor (el emisor del texto) y el lector (el receptor).</a:t>
            </a:r>
            <a:br>
              <a:rPr lang="es-AR" sz="4000" dirty="0" smtClean="0"/>
            </a:br>
            <a:r>
              <a:rPr lang="es-AR" sz="4000" dirty="0" smtClean="0"/>
              <a:t> Gracias al </a:t>
            </a:r>
            <a:r>
              <a:rPr lang="es-AR" sz="4000" i="1" dirty="0" smtClean="0"/>
              <a:t>carácter diferido </a:t>
            </a:r>
            <a:r>
              <a:rPr lang="es-AR" sz="4000" dirty="0" smtClean="0"/>
              <a:t>de esta comunicación, quien escribe un texto tiene un enorme dominio sobre él.</a:t>
            </a:r>
            <a:endParaRPr lang="es-AR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305800" cy="172819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Quien redacta un texto tiene que construir en su mente al receptor.</a:t>
            </a:r>
            <a:endParaRPr lang="es-AR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6858000" cy="377534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dirty="0" smtClean="0"/>
              <a:t>¿Qué es la competencia comunicativa?</a:t>
            </a:r>
            <a:endParaRPr lang="es-AR" sz="4000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pPr algn="just">
              <a:buNone/>
            </a:pPr>
            <a:r>
              <a:rPr lang="es-AR" dirty="0" smtClean="0"/>
              <a:t>   “Conjunto de habilidades y conocimientos que permiten que los hablantes de una comunidad lingüística pueden entenderse” (</a:t>
            </a:r>
            <a:r>
              <a:rPr lang="es-AR" dirty="0" err="1" smtClean="0"/>
              <a:t>Muschietti</a:t>
            </a:r>
            <a:r>
              <a:rPr lang="es-AR" dirty="0" smtClean="0"/>
              <a:t>, </a:t>
            </a:r>
            <a:r>
              <a:rPr lang="es-AR" dirty="0" err="1" smtClean="0"/>
              <a:t>Seoane</a:t>
            </a:r>
            <a:r>
              <a:rPr lang="es-AR" dirty="0" smtClean="0"/>
              <a:t> y </a:t>
            </a:r>
            <a:r>
              <a:rPr lang="es-AR" dirty="0" err="1" smtClean="0"/>
              <a:t>Zunino</a:t>
            </a:r>
            <a:r>
              <a:rPr lang="es-AR" dirty="0" smtClean="0"/>
              <a:t>, 2007:26)</a:t>
            </a:r>
            <a:endParaRPr lang="es-AR" dirty="0"/>
          </a:p>
        </p:txBody>
      </p:sp>
      <p:pic>
        <p:nvPicPr>
          <p:cNvPr id="18434" name="Picture 2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05064"/>
            <a:ext cx="5356870" cy="20421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68152"/>
          </a:xfrm>
        </p:spPr>
        <p:txBody>
          <a:bodyPr>
            <a:noAutofit/>
          </a:bodyPr>
          <a:lstStyle/>
          <a:p>
            <a:r>
              <a:rPr lang="es-AR" sz="4000" u="sng" dirty="0" smtClean="0"/>
              <a:t>Diferencias entre situación de habla y situación de escritura.</a:t>
            </a:r>
            <a:endParaRPr lang="es-AR" sz="4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r>
              <a:rPr lang="es-AR" dirty="0" smtClean="0"/>
              <a:t>Autonomía e independencia del contexto.</a:t>
            </a:r>
          </a:p>
          <a:p>
            <a:r>
              <a:rPr lang="es-AR" dirty="0" smtClean="0"/>
              <a:t>La oralidad tiene un carácter espontáneo.</a:t>
            </a:r>
          </a:p>
          <a:p>
            <a:r>
              <a:rPr lang="es-AR" dirty="0" smtClean="0"/>
              <a:t>El discurso oral presenta una sintaxis más simple.</a:t>
            </a:r>
          </a:p>
          <a:p>
            <a:r>
              <a:rPr lang="es-AR" dirty="0" smtClean="0"/>
              <a:t>Soporte material del discurso escrito.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GÉNEROS DISCURSIVOS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AR" sz="3600" dirty="0" smtClean="0"/>
              <a:t>     Se denomina así a aquellos tipos de enunciados que comparten, de modo estable, su </a:t>
            </a:r>
            <a:r>
              <a:rPr lang="es-AR" sz="3600" i="1" dirty="0" smtClean="0"/>
              <a:t>contenido temático</a:t>
            </a:r>
            <a:r>
              <a:rPr lang="es-AR" sz="3600" dirty="0" smtClean="0"/>
              <a:t>, su </a:t>
            </a:r>
            <a:r>
              <a:rPr lang="es-AR" sz="3600" i="1" dirty="0" smtClean="0"/>
              <a:t>estilo verbal </a:t>
            </a:r>
            <a:r>
              <a:rPr lang="es-AR" sz="3600" dirty="0" smtClean="0"/>
              <a:t>y su </a:t>
            </a:r>
            <a:r>
              <a:rPr lang="es-AR" sz="3600" i="1" dirty="0" smtClean="0"/>
              <a:t>composición</a:t>
            </a:r>
            <a:r>
              <a:rPr lang="es-AR" sz="3600" dirty="0" smtClean="0"/>
              <a:t>.</a:t>
            </a:r>
            <a:endParaRPr lang="es-AR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u="sng" dirty="0" smtClean="0"/>
              <a:t>Género académico</a:t>
            </a:r>
            <a:endParaRPr lang="es-AR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AR" dirty="0" smtClean="0"/>
              <a:t>   Son los discursos que se producen en el ámbito universitario y científico.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Trabajos producidos por los alumnos.</a:t>
            </a:r>
          </a:p>
          <a:p>
            <a:r>
              <a:rPr lang="es-AR" dirty="0" smtClean="0"/>
              <a:t>Textos elaborados en la academia para la difusión del conocimiento científico.</a:t>
            </a:r>
          </a:p>
          <a:p>
            <a:r>
              <a:rPr lang="es-AR" dirty="0" smtClean="0"/>
              <a:t>Aquellos que acreditan la culminación de estudios de grado o de postgrado.</a:t>
            </a:r>
          </a:p>
          <a:p>
            <a:r>
              <a:rPr lang="es-AR" dirty="0" smtClean="0"/>
              <a:t>Trabajos para postular a una beca o informes de avance de algún proyecto de investigación.</a:t>
            </a:r>
          </a:p>
          <a:p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nvestigac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060848"/>
            <a:ext cx="8568952" cy="4555613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u="sng" dirty="0" smtClean="0">
                <a:latin typeface="Arial Black" pitchFamily="34" charset="0"/>
              </a:rPr>
              <a:t>Rasgos principales del género académico</a:t>
            </a:r>
            <a:endParaRPr lang="es-AR" sz="3200" u="sng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55776" y="328498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latin typeface="Arial Black" pitchFamily="34" charset="0"/>
              </a:rPr>
              <a:t>LENGUAJE FORMAL</a:t>
            </a:r>
          </a:p>
          <a:p>
            <a:endParaRPr lang="es-AR" dirty="0"/>
          </a:p>
        </p:txBody>
      </p:sp>
      <p:sp>
        <p:nvSpPr>
          <p:cNvPr id="7" name="6 Flecha derecha"/>
          <p:cNvSpPr/>
          <p:nvPr/>
        </p:nvSpPr>
        <p:spPr>
          <a:xfrm>
            <a:off x="1259632" y="32129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CuadroTexto"/>
          <p:cNvSpPr txBox="1"/>
          <p:nvPr/>
        </p:nvSpPr>
        <p:spPr>
          <a:xfrm>
            <a:off x="2843808" y="4581128"/>
            <a:ext cx="5514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Arial Black" pitchFamily="34" charset="0"/>
              </a:rPr>
              <a:t>USO DE TERMINOLOGÍA ESPECÍFICA </a:t>
            </a:r>
            <a:endParaRPr lang="es-AR" dirty="0">
              <a:latin typeface="Arial Black" pitchFamily="34" charset="0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1619672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662</TotalTime>
  <Words>386</Words>
  <Application>Microsoft Office PowerPoint</Application>
  <PresentationFormat>Presentación en pantalla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Flujo</vt:lpstr>
      <vt:lpstr>Taller de escritura académica</vt:lpstr>
      <vt:lpstr>              ¿Qué es un taller de escritura académica? </vt:lpstr>
      <vt:lpstr> La escritura habilita una distancia temporal entre el escritor (el emisor del texto) y el lector (el receptor).  Gracias al carácter diferido de esta comunicación, quien escribe un texto tiene un enorme dominio sobre él.</vt:lpstr>
      <vt:lpstr>Quien redacta un texto tiene que construir en su mente al receptor.</vt:lpstr>
      <vt:lpstr>¿Qué es la competencia comunicativa?</vt:lpstr>
      <vt:lpstr>Diferencias entre situación de habla y situación de escritura.</vt:lpstr>
      <vt:lpstr>GÉNEROS DISCURSIVOS</vt:lpstr>
      <vt:lpstr>Género académico</vt:lpstr>
      <vt:lpstr>Rasgos principales del género académico</vt:lpstr>
      <vt:lpstr>Los géneros académicos</vt:lpstr>
      <vt:lpstr>Reseña bibliográfica o informe bibliográfico</vt:lpstr>
      <vt:lpstr>Diapositiva 12</vt:lpstr>
      <vt:lpstr>Las secuencias textuales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escritura académica</dc:title>
  <dc:creator>AIO</dc:creator>
  <cp:lastModifiedBy>AIO</cp:lastModifiedBy>
  <cp:revision>73</cp:revision>
  <dcterms:created xsi:type="dcterms:W3CDTF">2018-03-01T13:23:05Z</dcterms:created>
  <dcterms:modified xsi:type="dcterms:W3CDTF">2018-03-19T15:18:29Z</dcterms:modified>
</cp:coreProperties>
</file>